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49.xml.rels" ContentType="application/vnd.openxmlformats-package.relationships+xml"/>
  <Override PartName="/ppt/slideMasters/slideMaster56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7.xml" ContentType="application/vnd.openxmlformats-officedocument.presentationml.slideMaster+xml"/>
  <Override PartName="/ppt/presProps.xml" ContentType="application/vnd.openxmlformats-officedocument.presentationml.presProps+xml"/>
  <Override PartName="/ppt/theme/theme56.xml" ContentType="application/vnd.openxmlformats-officedocument.theme+xml"/>
  <Override PartName="/ppt/theme/theme55.xml" ContentType="application/vnd.openxmlformats-officedocument.theme+xml"/>
  <Override PartName="/ppt/theme/theme54.xml" ContentType="application/vnd.openxmlformats-officedocument.theme+xml"/>
  <Override PartName="/ppt/theme/theme53.xml" ContentType="application/vnd.openxmlformats-officedocument.theme+xml"/>
  <Override PartName="/ppt/theme/theme52.xml" ContentType="application/vnd.openxmlformats-officedocument.theme+xml"/>
  <Override PartName="/ppt/theme/theme51.xml" ContentType="application/vnd.openxmlformats-officedocument.theme+xml"/>
  <Override PartName="/ppt/theme/theme50.xml" ContentType="application/vnd.openxmlformats-officedocument.theme+xml"/>
  <Override PartName="/ppt/theme/theme46.xml" ContentType="application/vnd.openxmlformats-officedocument.theme+xml"/>
  <Override PartName="/ppt/theme/theme45.xml" ContentType="application/vnd.openxmlformats-officedocument.theme+xml"/>
  <Override PartName="/ppt/theme/theme44.xml" ContentType="application/vnd.openxmlformats-officedocument.theme+xml"/>
  <Override PartName="/ppt/theme/theme43.xml" ContentType="application/vnd.openxmlformats-officedocument.theme+xml"/>
  <Override PartName="/ppt/theme/theme42.xml" ContentType="application/vnd.openxmlformats-officedocument.theme+xml"/>
  <Override PartName="/ppt/theme/theme41.xml" ContentType="application/vnd.openxmlformats-officedocument.theme+xml"/>
  <Override PartName="/ppt/theme/theme40.xml" ContentType="application/vnd.openxmlformats-officedocument.theme+xml"/>
  <Override PartName="/ppt/theme/theme39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60.xml" ContentType="application/vnd.openxmlformats-officedocument.theme+xml"/>
  <Override PartName="/ppt/theme/theme20.xml" ContentType="application/vnd.openxmlformats-officedocument.theme+xml"/>
  <Override PartName="/ppt/theme/theme57.xml" ContentType="application/vnd.openxmlformats-officedocument.theme+xml"/>
  <Override PartName="/ppt/theme/theme19.xml" ContentType="application/vnd.openxmlformats-officedocument.theme+xml"/>
  <Override PartName="/ppt/theme/theme61.xml" ContentType="application/vnd.openxmlformats-officedocument.theme+xml"/>
  <Override PartName="/ppt/theme/theme21.xml" ContentType="application/vnd.openxmlformats-officedocument.theme+xml"/>
  <Override PartName="/ppt/theme/theme58.xml" ContentType="application/vnd.openxmlformats-officedocument.theme+xml"/>
  <Override PartName="/ppt/theme/theme22.xml" ContentType="application/vnd.openxmlformats-officedocument.theme+xml"/>
  <Override PartName="/ppt/theme/theme59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74.xml" ContentType="application/vnd.openxmlformats-officedocument.theme+xml"/>
  <Override PartName="/ppt/theme/theme25.xml" ContentType="application/vnd.openxmlformats-officedocument.theme+xml"/>
  <Override PartName="/ppt/theme/theme62.xml" ContentType="application/vnd.openxmlformats-officedocument.theme+xml"/>
  <Override PartName="/ppt/theme/theme73.xml" ContentType="application/vnd.openxmlformats-officedocument.theme+xml"/>
  <Override PartName="/ppt/theme/theme72.xml" ContentType="application/vnd.openxmlformats-officedocument.theme+xml"/>
  <Override PartName="/ppt/theme/theme71.xml" ContentType="application/vnd.openxmlformats-officedocument.theme+xml"/>
  <Override PartName="/ppt/theme/theme69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theme/theme70.xml" ContentType="application/vnd.openxmlformats-officedocument.theme+xml"/>
  <Override PartName="/ppt/theme/theme68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31.xml" ContentType="application/vnd.openxmlformats-officedocument.theme+xml"/>
  <Override PartName="/ppt/theme/theme67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66.xml" ContentType="application/vnd.openxmlformats-officedocument.theme+xml"/>
  <Override PartName="/ppt/theme/theme65.xml" ContentType="application/vnd.openxmlformats-officedocument.theme+xml"/>
  <Override PartName="/ppt/theme/theme64.xml" ContentType="application/vnd.openxmlformats-officedocument.theme+xml"/>
  <Override PartName="/ppt/theme/theme63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26.xml" ContentType="application/vnd.openxmlformats-officedocument.theme+xml"/>
  <Override PartName="/ppt/theme/theme11.xml" ContentType="application/vnd.openxmlformats-officedocument.theme+xml"/>
  <Override PartName="/ppt/theme/theme48.xml" ContentType="application/vnd.openxmlformats-officedocument.theme+xml"/>
  <Override PartName="/ppt/theme/theme2.xml" ContentType="application/vnd.openxmlformats-officedocument.theme+xml"/>
  <Override PartName="/ppt/theme/theme27.xml" ContentType="application/vnd.openxmlformats-officedocument.theme+xml"/>
  <Override PartName="/ppt/theme/theme12.xml" ContentType="application/vnd.openxmlformats-officedocument.theme+xml"/>
  <Override PartName="/ppt/theme/theme49.xml" ContentType="application/vnd.openxmlformats-officedocument.theme+xml"/>
  <Override PartName="/ppt/theme/theme13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7.xml" ContentType="application/vnd.openxmlformats-officedocument.theme+xml"/>
  <Override PartName="/ppt/theme/theme34.xml" ContentType="application/vnd.openxmlformats-officedocument.theme+xml"/>
  <Override PartName="/ppt/theme/theme8.xml" ContentType="application/vnd.openxmlformats-officedocument.theme+xml"/>
  <Override PartName="/ppt/theme/theme35.xml" ContentType="application/vnd.openxmlformats-officedocument.theme+xml"/>
  <Override PartName="/ppt/theme/theme9.xml" ContentType="application/vnd.openxmlformats-officedocument.theme+xml"/>
  <Override PartName="/ppt/theme/theme36.xml" ContentType="application/vnd.openxmlformats-officedocument.theme+xml"/>
  <Override PartName="/ppt/theme/theme10.xml" ContentType="application/vnd.openxmlformats-officedocument.theme+xml"/>
  <Override PartName="/ppt/theme/theme47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1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</p:sldMasterIdLst>
  <p:notesMasterIdLst>
    <p:notesMasterId r:id="rId75"/>
  </p:notesMasterIdLst>
  <p:sldIdLst>
    <p:sldId id="256" r:id="rId76"/>
    <p:sldId id="257" r:id="rId77"/>
    <p:sldId id="258" r:id="rId78"/>
    <p:sldId id="259" r:id="rId79"/>
    <p:sldId id="260" r:id="rId80"/>
    <p:sldId id="261" r:id="rId81"/>
    <p:sldId id="262" r:id="rId82"/>
    <p:sldId id="263" r:id="rId83"/>
    <p:sldId id="264" r:id="rId8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notesMaster" Target="notesMasters/notesMaster1.xml"/><Relationship Id="rId76" Type="http://schemas.openxmlformats.org/officeDocument/2006/relationships/slide" Target="slides/slide1.xml"/><Relationship Id="rId77" Type="http://schemas.openxmlformats.org/officeDocument/2006/relationships/slide" Target="slides/slide2.xml"/><Relationship Id="rId78" Type="http://schemas.openxmlformats.org/officeDocument/2006/relationships/slide" Target="slides/slide3.xml"/><Relationship Id="rId79" Type="http://schemas.openxmlformats.org/officeDocument/2006/relationships/slide" Target="slides/slide4.xml"/><Relationship Id="rId80" Type="http://schemas.openxmlformats.org/officeDocument/2006/relationships/slide" Target="slides/slide5.xml"/><Relationship Id="rId81" Type="http://schemas.openxmlformats.org/officeDocument/2006/relationships/slide" Target="slides/slide6.xml"/><Relationship Id="rId82" Type="http://schemas.openxmlformats.org/officeDocument/2006/relationships/slide" Target="slides/slide7.xml"/><Relationship Id="rId83" Type="http://schemas.openxmlformats.org/officeDocument/2006/relationships/slide" Target="slides/slide8.xml"/><Relationship Id="rId84" Type="http://schemas.openxmlformats.org/officeDocument/2006/relationships/slide" Target="slides/slide9.xml"/><Relationship Id="rId8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перемещения страницы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51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51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  <p:sp>
        <p:nvSpPr>
          <p:cNvPr id="51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defRPr>
            </a:lvl1pPr>
          </a:lstStyle>
          <a:p>
            <a:pPr indent="0" algn="r">
              <a:buNone/>
            </a:pPr>
            <a:fld id="{426ABA42-CA36-4882-BF14-4EC0FC2E48A4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nos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3720" cy="3420720"/>
          </a:xfrm>
          <a:prstGeom prst="rect">
            <a:avLst/>
          </a:prstGeom>
          <a:ln w="0">
            <a:noFill/>
          </a:ln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120" cy="410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63520" cy="44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DA992B6-95A1-4DA5-ABA7-D519A62847A4}" type="slidenum"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4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</a:t>
            </a: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7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562F8C3-CAFF-4199-AF23-5825E8F92046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6DC1C3F-E7BE-42CD-9BEA-79B3605786E2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45341B7-2A34-4B5A-B308-49D28C9856C9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2302F124-65F5-4704-86B1-8EC100818DD0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60618A4-F54B-46CD-9E6A-298EFD509DCD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CA6BAF8-5D37-4B17-859F-3C61A05DCC6A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4D2ED95-8FEC-4BC3-91C2-5DC5AA19E828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47B68E2-A449-4B05-8CDB-1711E94CE2B0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FDA6C6D-0996-484F-B5A7-2C22F334EC89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C12192D-C8A9-4444-AC20-B2663F32F233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CAAFE86-1A77-4BF2-8E86-DE7AB11F36E7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F3967C0-7684-4584-99DA-6E9864FBDDB0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3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3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3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3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3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3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3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3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3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3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3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8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3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E0D1E95-76EF-4237-B2BD-B5CEEEA61A1E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3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6368C40-5C88-4BD7-9DAE-C82659B850CE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3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9755FF7-CFF5-4501-A920-CFFED14DB64B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3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7DCA453-911C-412A-A159-18F41B2076CC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3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AC6E5E9F-523E-4C90-B9FD-3E8B1C996471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3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7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8102454-4B34-412F-9C14-BAB5D30E5A26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3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9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BDE0CB6-0511-4B96-B748-1695808B27BA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3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A43A60A-481C-47D4-9DF7-DA51AB4C1F56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3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1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1B63686-0634-49AF-B8AB-C4581A52D86A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3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9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A1B71D9-A113-4D52-B6EE-C95E95A34202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3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3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EB41AE6-E947-47C6-82B9-CB6DA1FA282C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3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37F709B-59C0-4C3C-910A-FDA0C2CE8EE4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3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AF89644-3640-4669-A6B3-91A55AFBC3F7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A40E76AB-C3EB-4AEA-8FE8-07991BC2B43C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3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595A410-2533-4F72-A7F6-FD726B1C59AC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3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3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E9BB8A2-B69D-4113-98CF-F629955CCD01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3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01E335F-7628-42EC-91A2-80B98708337C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3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7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A7F62118-AB1A-4D48-ABF8-22AF2E2120BE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3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9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6850F31-C050-4AF2-AF6D-0E7438BE749A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3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3F66F8D0-3069-4315-A280-E6ED33495982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3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1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29037DC0-1A5B-4A15-A02F-1A0A6DB36496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3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9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17FE7F4-2E21-4458-8259-972434FEDDF7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3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3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8E56A87-FA27-41C5-9FF0-9C1945D8E40C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84777D4-69E5-4B77-9910-E59C55386D6E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3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37D21EF-FA08-4EBA-B344-A8A85E0F6BD3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3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A1492D6-F592-449F-823A-A44076B89A02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3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5EE5D90-FD81-422F-AA31-AC11528006F4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3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3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A2B0271B-69A8-43CA-A977-D1FCE4ACB5AE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3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3945ACD-8A1D-4D67-881C-EE7AEDB230F3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3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7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38CB05C-E4CD-4094-B89F-83D3D8FC6B08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3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9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275F2B6-17DD-4928-B952-E6DA501ED8C9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3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9604E91-2B6A-454D-B7A6-0B2D344E02E1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3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1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F5D3BAB-7808-4610-850C-2DFAC6D5EAFE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9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4D3052B-386B-4C58-9192-ADFF5743FE37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3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3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3ADC85B-DA66-451F-918A-213E029F2956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3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Picture 2" descr=""/>
          <p:cNvPicPr/>
          <p:nvPr/>
        </p:nvPicPr>
        <p:blipFill>
          <a:blip r:embed="rId2"/>
          <a:stretch/>
        </p:blipFill>
        <p:spPr>
          <a:xfrm>
            <a:off x="7358040" y="424080"/>
            <a:ext cx="1069920" cy="48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5" name="Номер слайда 3"/>
          <p:cNvSpPr/>
          <p:nvPr/>
        </p:nvSpPr>
        <p:spPr>
          <a:xfrm>
            <a:off x="8026560" y="6170040"/>
            <a:ext cx="571320" cy="1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1877D29-48E3-4536-835A-5FCB54315DAE}" type="slidenum">
              <a:rPr b="0" lang="ru-RU" sz="700" strike="noStrike" u="none">
                <a:solidFill>
                  <a:srgbClr val="333333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3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Picture 2" descr=""/>
          <p:cNvPicPr/>
          <p:nvPr/>
        </p:nvPicPr>
        <p:blipFill>
          <a:blip r:embed="rId2"/>
          <a:stretch/>
        </p:blipFill>
        <p:spPr>
          <a:xfrm>
            <a:off x="7714800" y="434880"/>
            <a:ext cx="1039320" cy="53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5" name="Slide Number Placeholder 5"/>
          <p:cNvSpPr/>
          <p:nvPr/>
        </p:nvSpPr>
        <p:spPr>
          <a:xfrm>
            <a:off x="8186760" y="6100200"/>
            <a:ext cx="560160" cy="18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</a:pPr>
            <a:fld id="{AF2B148F-630F-47F1-9199-C50534B31F58}" type="slidenum">
              <a:rPr b="0" lang="en-US" sz="70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&lt;номер&gt;</a:t>
            </a:fld>
            <a:endParaRPr b="0" lang="ru-RU" sz="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35720" cy="684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Рисунок 2" descr=""/>
          <p:cNvPicPr/>
          <p:nvPr/>
        </p:nvPicPr>
        <p:blipFill>
          <a:blip r:embed="rId3"/>
          <a:stretch/>
        </p:blipFill>
        <p:spPr>
          <a:xfrm>
            <a:off x="395280" y="439920"/>
            <a:ext cx="2229120" cy="8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Заголовок 1"/>
          <p:cNvSpPr/>
          <p:nvPr/>
        </p:nvSpPr>
        <p:spPr>
          <a:xfrm>
            <a:off x="260640" y="5157360"/>
            <a:ext cx="7421760" cy="49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mailto:AETolstov@sniip.ru" TargetMode="External"/><Relationship Id="rId2" Type="http://schemas.openxmlformats.org/officeDocument/2006/relationships/hyperlink" Target="http://www.sniip.ru/" TargetMode="External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8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/>
          </p:nvPr>
        </p:nvSpPr>
        <p:spPr>
          <a:xfrm>
            <a:off x="363600" y="2703600"/>
            <a:ext cx="7194960" cy="359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trike="noStrike" u="none">
                <a:solidFill>
                  <a:srgbClr val="333333"/>
                </a:solidFill>
                <a:effectLst/>
                <a:uFillTx/>
                <a:latin typeface="Arial"/>
                <a:ea typeface="Rosatom Light"/>
              </a:rPr>
              <a:t>Преимущества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trike="noStrike" u="none">
                <a:solidFill>
                  <a:srgbClr val="333333"/>
                </a:solidFill>
                <a:effectLst/>
                <a:uFillTx/>
                <a:latin typeface="Arial"/>
                <a:ea typeface="Rosatom Light"/>
              </a:rPr>
              <a:t>целевого обучения 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trike="noStrike" u="none">
                <a:solidFill>
                  <a:srgbClr val="333333"/>
                </a:solidFill>
                <a:effectLst/>
                <a:uFillTx/>
                <a:latin typeface="Arial"/>
                <a:ea typeface="Rosatom Light"/>
              </a:rPr>
              <a:t>в АО «СНИИП»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trike="noStrike" u="none">
                <a:solidFill>
                  <a:srgbClr val="333333"/>
                </a:solidFill>
                <a:effectLst/>
                <a:uFillTx/>
                <a:latin typeface="Arial"/>
                <a:ea typeface="Rosatom Light"/>
              </a:rPr>
              <a:t>2026 год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53240" y="303480"/>
            <a:ext cx="6836760" cy="59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rgbClr val="2a6099"/>
                </a:solidFill>
                <a:effectLst/>
                <a:uFillTx/>
                <a:latin typeface="Arial"/>
                <a:ea typeface="Rosatom Light"/>
              </a:rPr>
              <a:t>О СНИИП</a:t>
            </a:r>
            <a:br>
              <a:rPr sz="2000"/>
            </a:br>
            <a:br>
              <a:rPr sz="2000"/>
            </a:br>
            <a:br>
              <a:rPr sz="3200"/>
            </a:b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22" name="Прямая соединительная линия 250"/>
          <p:cNvSpPr/>
          <p:nvPr/>
        </p:nvSpPr>
        <p:spPr>
          <a:xfrm>
            <a:off x="360000" y="900000"/>
            <a:ext cx="684000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523" name=""/>
          <p:cNvSpPr/>
          <p:nvPr/>
        </p:nvSpPr>
        <p:spPr>
          <a:xfrm>
            <a:off x="360000" y="942840"/>
            <a:ext cx="5038560" cy="58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Акционерное общество "Специализированный научно-исследовательский институт приборостроения" — это одна из ведущих организаций Госкорпорации «Росатом» в области ядерного приборостроения.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С 1952 года мы повышаем безопасность ядерных установок и радиационно-опасных объектов, обеспечиваем радиационную безопасность населения, сохраняем экологию в России и других странах.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Мы привлекаем на работу молодежь: доля трудоустройства молодых специалистов за 2025 год ~ 30% от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числа новых работников</a:t>
            </a: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524" name="" descr=""/>
          <p:cNvPicPr/>
          <p:nvPr/>
        </p:nvPicPr>
        <p:blipFill>
          <a:blip r:embed="rId1"/>
          <a:stretch/>
        </p:blipFill>
        <p:spPr>
          <a:xfrm>
            <a:off x="5220000" y="0"/>
            <a:ext cx="3923280" cy="685764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505080" y="387360"/>
            <a:ext cx="7049880" cy="32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rgbClr val="2a6099"/>
                </a:solidFill>
                <a:effectLst/>
                <a:uFillTx/>
                <a:latin typeface="Arial"/>
                <a:ea typeface="Arial"/>
              </a:rPr>
              <a:t>Преимущества целевого обучения</a:t>
            </a:r>
            <a:br>
              <a:rPr sz="2000"/>
            </a:br>
            <a:br>
              <a:rPr sz="2000"/>
            </a:br>
            <a:br>
              <a:rPr sz="3200"/>
            </a:b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26" name="Прямая соединительная линия 250"/>
          <p:cNvSpPr/>
          <p:nvPr/>
        </p:nvSpPr>
        <p:spPr>
          <a:xfrm>
            <a:off x="360000" y="900000"/>
            <a:ext cx="684000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grpSp>
        <p:nvGrpSpPr>
          <p:cNvPr id="527" name="Группа 1"/>
          <p:cNvGrpSpPr/>
          <p:nvPr/>
        </p:nvGrpSpPr>
        <p:grpSpPr>
          <a:xfrm>
            <a:off x="570960" y="1839600"/>
            <a:ext cx="6901920" cy="699120"/>
            <a:chOff x="570960" y="1839600"/>
            <a:chExt cx="6901920" cy="699120"/>
          </a:xfrm>
        </p:grpSpPr>
        <p:sp>
          <p:nvSpPr>
            <p:cNvPr id="528" name="TextBox 1"/>
            <p:cNvSpPr/>
            <p:nvPr/>
          </p:nvSpPr>
          <p:spPr>
            <a:xfrm>
              <a:off x="1082160" y="1993320"/>
              <a:ext cx="63907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1151640">
                <a:lnSpc>
                  <a:spcPct val="100000"/>
                </a:lnSpc>
              </a:pPr>
              <a:r>
                <a:rPr b="0" lang="ru-RU" sz="2000" strike="noStrike" u="none">
                  <a:solidFill>
                    <a:schemeClr val="dk1">
                      <a:lumMod val="85000"/>
                      <a:lumOff val="15000"/>
                    </a:schemeClr>
                  </a:solidFill>
                  <a:effectLst/>
                  <a:uFillTx/>
                  <a:latin typeface="Rosatom"/>
                  <a:ea typeface="Rosatom"/>
                </a:rPr>
                <a:t>Учатся на бюджетной основе;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529" name="TextBox 8"/>
            <p:cNvSpPr/>
            <p:nvPr/>
          </p:nvSpPr>
          <p:spPr>
            <a:xfrm>
              <a:off x="570960" y="1839600"/>
              <a:ext cx="461520" cy="69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1151640">
                <a:lnSpc>
                  <a:spcPct val="100000"/>
                </a:lnSpc>
              </a:pPr>
              <a:r>
                <a:rPr b="1" lang="en-US" sz="4000" strike="noStrike" u="none">
                  <a:solidFill>
                    <a:schemeClr val="accent1"/>
                  </a:solidFill>
                  <a:effectLst/>
                  <a:uFillTx/>
                  <a:latin typeface="Rosatom"/>
                  <a:ea typeface="Rosatom"/>
                </a:rPr>
                <a:t>1</a:t>
              </a:r>
              <a:endParaRPr b="0" lang="ru-RU" sz="40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sp>
        <p:nvSpPr>
          <p:cNvPr id="530" name="TextBox 2"/>
          <p:cNvSpPr/>
          <p:nvPr/>
        </p:nvSpPr>
        <p:spPr>
          <a:xfrm>
            <a:off x="592920" y="1397520"/>
            <a:ext cx="63907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Наши студенты-целевики: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grpSp>
        <p:nvGrpSpPr>
          <p:cNvPr id="531" name="Группа 15"/>
          <p:cNvGrpSpPr/>
          <p:nvPr/>
        </p:nvGrpSpPr>
        <p:grpSpPr>
          <a:xfrm>
            <a:off x="570960" y="2636640"/>
            <a:ext cx="6901920" cy="699120"/>
            <a:chOff x="570960" y="2636640"/>
            <a:chExt cx="6901920" cy="699120"/>
          </a:xfrm>
        </p:grpSpPr>
        <p:sp>
          <p:nvSpPr>
            <p:cNvPr id="532" name="TextBox 12"/>
            <p:cNvSpPr/>
            <p:nvPr/>
          </p:nvSpPr>
          <p:spPr>
            <a:xfrm>
              <a:off x="1082160" y="2790360"/>
              <a:ext cx="63907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1151640">
                <a:lnSpc>
                  <a:spcPct val="100000"/>
                </a:lnSpc>
              </a:pPr>
              <a:r>
                <a:rPr b="0" lang="ru-RU" sz="2000" strike="noStrike" u="none">
                  <a:solidFill>
                    <a:schemeClr val="dk1">
                      <a:lumMod val="85000"/>
                      <a:lumOff val="15000"/>
                    </a:schemeClr>
                  </a:solidFill>
                  <a:effectLst/>
                  <a:uFillTx/>
                  <a:latin typeface="Rosatom"/>
                  <a:ea typeface="Rosatom"/>
                </a:rPr>
                <a:t>Отбираются по отдельному конкурсу;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533" name="TextBox 16"/>
            <p:cNvSpPr/>
            <p:nvPr/>
          </p:nvSpPr>
          <p:spPr>
            <a:xfrm>
              <a:off x="570960" y="2636640"/>
              <a:ext cx="461520" cy="69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1151640">
                <a:lnSpc>
                  <a:spcPct val="100000"/>
                </a:lnSpc>
              </a:pPr>
              <a:r>
                <a:rPr b="1" lang="ru-RU" sz="4000" strike="noStrike" u="none">
                  <a:solidFill>
                    <a:schemeClr val="accent1"/>
                  </a:solidFill>
                  <a:effectLst/>
                  <a:uFillTx/>
                  <a:latin typeface="Rosatom"/>
                  <a:ea typeface="Rosatom"/>
                </a:rPr>
                <a:t>2</a:t>
              </a:r>
              <a:endParaRPr b="0" lang="ru-RU" sz="40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grpSp>
        <p:nvGrpSpPr>
          <p:cNvPr id="534" name="Группа 14"/>
          <p:cNvGrpSpPr/>
          <p:nvPr/>
        </p:nvGrpSpPr>
        <p:grpSpPr>
          <a:xfrm>
            <a:off x="587520" y="3433320"/>
            <a:ext cx="7331040" cy="699480"/>
            <a:chOff x="587520" y="3433320"/>
            <a:chExt cx="7331040" cy="699480"/>
          </a:xfrm>
        </p:grpSpPr>
        <p:sp>
          <p:nvSpPr>
            <p:cNvPr id="535" name="TextBox 11"/>
            <p:cNvSpPr/>
            <p:nvPr/>
          </p:nvSpPr>
          <p:spPr>
            <a:xfrm>
              <a:off x="1115280" y="3433320"/>
              <a:ext cx="680328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1151640">
                <a:lnSpc>
                  <a:spcPct val="100000"/>
                </a:lnSpc>
              </a:pPr>
              <a:r>
                <a:rPr b="0" lang="ru-RU" sz="2000" strike="noStrike" u="none">
                  <a:solidFill>
                    <a:schemeClr val="dk1">
                      <a:lumMod val="85000"/>
                      <a:lumOff val="15000"/>
                    </a:schemeClr>
                  </a:solidFill>
                  <a:effectLst/>
                  <a:uFillTx/>
                  <a:latin typeface="Rosatom"/>
                  <a:ea typeface="Rosatom"/>
                </a:rPr>
                <a:t>Проходят ознакомительную, производственную и преддипломную практику в СНИИПе;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536" name="TextBox 18"/>
            <p:cNvSpPr/>
            <p:nvPr/>
          </p:nvSpPr>
          <p:spPr>
            <a:xfrm>
              <a:off x="587520" y="3433320"/>
              <a:ext cx="461520" cy="69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1151640">
                <a:lnSpc>
                  <a:spcPct val="100000"/>
                </a:lnSpc>
              </a:pPr>
              <a:r>
                <a:rPr b="1" lang="ru-RU" sz="4000" strike="noStrike" u="none">
                  <a:solidFill>
                    <a:schemeClr val="accent1"/>
                  </a:solidFill>
                  <a:effectLst/>
                  <a:uFillTx/>
                  <a:latin typeface="Rosatom"/>
                  <a:ea typeface="Rosatom"/>
                </a:rPr>
                <a:t>3</a:t>
              </a:r>
              <a:endParaRPr b="0" lang="ru-RU" sz="40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grpSp>
        <p:nvGrpSpPr>
          <p:cNvPr id="537" name="Группа 3"/>
          <p:cNvGrpSpPr/>
          <p:nvPr/>
        </p:nvGrpSpPr>
        <p:grpSpPr>
          <a:xfrm>
            <a:off x="570960" y="4230360"/>
            <a:ext cx="6901920" cy="699480"/>
            <a:chOff x="570960" y="4230360"/>
            <a:chExt cx="6901920" cy="699480"/>
          </a:xfrm>
        </p:grpSpPr>
        <p:sp>
          <p:nvSpPr>
            <p:cNvPr id="538" name="TextBox 19"/>
            <p:cNvSpPr/>
            <p:nvPr/>
          </p:nvSpPr>
          <p:spPr>
            <a:xfrm>
              <a:off x="1082160" y="4230360"/>
              <a:ext cx="639072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1151640">
                <a:lnSpc>
                  <a:spcPct val="100000"/>
                </a:lnSpc>
              </a:pPr>
              <a:r>
                <a:rPr b="0" lang="ru-RU" sz="2000" strike="noStrike" u="none">
                  <a:solidFill>
                    <a:schemeClr val="dk1">
                      <a:lumMod val="85000"/>
                      <a:lumOff val="15000"/>
                    </a:schemeClr>
                  </a:solidFill>
                  <a:effectLst/>
                  <a:uFillTx/>
                  <a:latin typeface="Rosatom"/>
                  <a:ea typeface="Rosatom"/>
                </a:rPr>
                <a:t>Трудоустраиваются в СНИИП по профилю после завершения обучения в вузе;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539" name="TextBox 20"/>
            <p:cNvSpPr/>
            <p:nvPr/>
          </p:nvSpPr>
          <p:spPr>
            <a:xfrm>
              <a:off x="570960" y="4230360"/>
              <a:ext cx="461520" cy="69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1151640">
                <a:lnSpc>
                  <a:spcPct val="100000"/>
                </a:lnSpc>
              </a:pPr>
              <a:r>
                <a:rPr b="1" lang="ru-RU" sz="4000" strike="noStrike" u="none">
                  <a:solidFill>
                    <a:schemeClr val="accent1"/>
                  </a:solidFill>
                  <a:effectLst/>
                  <a:uFillTx/>
                  <a:latin typeface="Rosatom"/>
                  <a:ea typeface="Rosatom"/>
                </a:rPr>
                <a:t>4</a:t>
              </a:r>
              <a:endParaRPr b="0" lang="ru-RU" sz="40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  <p:grpSp>
        <p:nvGrpSpPr>
          <p:cNvPr id="540" name="Группа 6"/>
          <p:cNvGrpSpPr/>
          <p:nvPr/>
        </p:nvGrpSpPr>
        <p:grpSpPr>
          <a:xfrm>
            <a:off x="540000" y="5060520"/>
            <a:ext cx="6901920" cy="699480"/>
            <a:chOff x="540000" y="5060520"/>
            <a:chExt cx="6901920" cy="699480"/>
          </a:xfrm>
        </p:grpSpPr>
        <p:sp>
          <p:nvSpPr>
            <p:cNvPr id="541" name="TextBox 22"/>
            <p:cNvSpPr/>
            <p:nvPr/>
          </p:nvSpPr>
          <p:spPr>
            <a:xfrm>
              <a:off x="1051200" y="5060520"/>
              <a:ext cx="639072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1151640">
                <a:lnSpc>
                  <a:spcPct val="100000"/>
                </a:lnSpc>
              </a:pPr>
              <a:r>
                <a:rPr b="0" lang="ru-RU" sz="2000" strike="noStrike" u="none">
                  <a:solidFill>
                    <a:schemeClr val="dk1">
                      <a:lumMod val="85000"/>
                      <a:lumOff val="15000"/>
                    </a:schemeClr>
                  </a:solidFill>
                  <a:effectLst/>
                  <a:uFillTx/>
                  <a:latin typeface="Rosatom"/>
                  <a:ea typeface="Rosatom"/>
                </a:rPr>
                <a:t>Получают меры социальной и материальной поддержки.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  <p:sp>
          <p:nvSpPr>
            <p:cNvPr id="542" name="TextBox 23"/>
            <p:cNvSpPr/>
            <p:nvPr/>
          </p:nvSpPr>
          <p:spPr>
            <a:xfrm>
              <a:off x="540000" y="5060520"/>
              <a:ext cx="461520" cy="69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1151640">
                <a:lnSpc>
                  <a:spcPct val="100000"/>
                </a:lnSpc>
              </a:pPr>
              <a:r>
                <a:rPr b="1" lang="ru-RU" sz="4000" strike="noStrike" u="none">
                  <a:solidFill>
                    <a:schemeClr val="accent1"/>
                  </a:solidFill>
                  <a:effectLst/>
                  <a:uFillTx/>
                  <a:latin typeface="Rosatom"/>
                  <a:ea typeface="Rosatom"/>
                </a:rPr>
                <a:t>5</a:t>
              </a:r>
              <a:endParaRPr b="0" lang="ru-RU" sz="4000" strike="noStrike" u="none">
                <a:solidFill>
                  <a:srgbClr val="000000"/>
                </a:solidFill>
                <a:effectLst/>
                <a:uFillTx/>
                <a:latin typeface="XO Orie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505080" y="387360"/>
            <a:ext cx="7049880" cy="32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rgbClr val="2a6099"/>
                </a:solidFill>
                <a:effectLst/>
                <a:uFillTx/>
                <a:latin typeface="Arial"/>
                <a:ea typeface="Arial"/>
              </a:rPr>
              <a:t>Целевые специальности</a:t>
            </a:r>
            <a:br>
              <a:rPr sz="2000"/>
            </a:br>
            <a:br>
              <a:rPr sz="2000"/>
            </a:br>
            <a:br>
              <a:rPr sz="3200"/>
            </a:b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44" name="Прямая соединительная линия 7"/>
          <p:cNvSpPr/>
          <p:nvPr/>
        </p:nvSpPr>
        <p:spPr>
          <a:xfrm>
            <a:off x="360000" y="900000"/>
            <a:ext cx="684000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545" name="TextBox 27"/>
          <p:cNvSpPr/>
          <p:nvPr/>
        </p:nvSpPr>
        <p:spPr>
          <a:xfrm>
            <a:off x="540000" y="1440000"/>
            <a:ext cx="819072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В 2026 году АО «СНИИП» набирает студентов-целевиков на очный формат по направлениям специалитета, бакалавриата и магистратуры: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graphicFrame>
        <p:nvGraphicFramePr>
          <p:cNvPr id="546" name="Таблица 1"/>
          <p:cNvGraphicFramePr/>
          <p:nvPr/>
        </p:nvGraphicFramePr>
        <p:xfrm>
          <a:off x="720000" y="2520000"/>
          <a:ext cx="7559640" cy="4140000"/>
        </p:xfrm>
        <a:graphic>
          <a:graphicData uri="http://schemas.openxmlformats.org/drawingml/2006/table">
            <a:tbl>
              <a:tblPr/>
              <a:tblGrid>
                <a:gridCol w="1444680"/>
                <a:gridCol w="6115320"/>
              </a:tblGrid>
              <a:tr h="8924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trike="noStrike" u="non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Rosatom"/>
                          <a:ea typeface="Rosatom"/>
                        </a:rPr>
                        <a:t>38.03.05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nos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trike="noStrike" u="none">
                          <a:solidFill>
                            <a:schemeClr val="dk1">
                              <a:lumMod val="85000"/>
                              <a:lumOff val="15000"/>
                            </a:schemeClr>
                          </a:solidFill>
                          <a:effectLst/>
                          <a:uFillTx/>
                          <a:latin typeface="Rosatom"/>
                          <a:ea typeface="Rosatom"/>
                        </a:rPr>
                        <a:t>Бизнес-информатика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nos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nos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nos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894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trike="noStrike" u="non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Rosatom"/>
                          <a:ea typeface="Rosatom"/>
                        </a:rPr>
                        <a:t>27.03.02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trike="noStrike" u="none">
                          <a:solidFill>
                            <a:schemeClr val="dk1">
                              <a:lumMod val="85000"/>
                              <a:lumOff val="15000"/>
                            </a:schemeClr>
                          </a:solidFill>
                          <a:effectLst/>
                          <a:uFillTx/>
                          <a:latin typeface="Rosatom"/>
                          <a:ea typeface="Rosatom"/>
                        </a:rPr>
                        <a:t>Управление качеством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8948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trike="noStrike" u="non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Rosatom"/>
                          <a:ea typeface="Rosatom"/>
                        </a:rPr>
                        <a:t>14.03.02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r>
                        <a:rPr b="0" lang="ru-RU" sz="1800" strike="noStrike" u="none">
                          <a:solidFill>
                            <a:schemeClr val="dk1">
                              <a:lumMod val="85000"/>
                              <a:lumOff val="15000"/>
                            </a:schemeClr>
                          </a:solidFill>
                          <a:effectLst/>
                          <a:uFillTx/>
                          <a:latin typeface="Rosatom"/>
                          <a:ea typeface="Rosatom"/>
                        </a:rPr>
                        <a:t>Ядерные физика и технологии (бакалавриат)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891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trike="noStrike" u="non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Rosatom"/>
                          <a:ea typeface="Rosatom"/>
                        </a:rPr>
                        <a:t>14.04.02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nos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trike="noStrike" u="none">
                          <a:solidFill>
                            <a:schemeClr val="dk1">
                              <a:lumMod val="85000"/>
                              <a:lumOff val="15000"/>
                            </a:schemeClr>
                          </a:solidFill>
                          <a:effectLst/>
                          <a:uFillTx/>
                          <a:latin typeface="Rosatom"/>
                          <a:ea typeface="Rosatom"/>
                        </a:rPr>
                        <a:t>Ядерные физика и технологии (магистратура)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nos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nos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8804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trike="noStrike" u="non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FillTx/>
                          <a:latin typeface="Rosatom"/>
                          <a:ea typeface="Rosatom"/>
                        </a:rPr>
                        <a:t>14.05.04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trike="noStrike" u="none">
                          <a:solidFill>
                            <a:schemeClr val="dk1">
                              <a:lumMod val="85000"/>
                              <a:lumOff val="15000"/>
                            </a:schemeClr>
                          </a:solidFill>
                          <a:effectLst/>
                          <a:uFillTx/>
                          <a:latin typeface="Rosatom"/>
                          <a:ea typeface="Rosatom"/>
                        </a:rPr>
                        <a:t>Электроника и автоматика физических установок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nos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nos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505080" y="387360"/>
            <a:ext cx="7049880" cy="32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rgbClr val="2a6099"/>
                </a:solidFill>
                <a:effectLst/>
                <a:uFillTx/>
                <a:latin typeface="Arial"/>
                <a:ea typeface="Arial"/>
              </a:rPr>
              <a:t>Социальная политика </a:t>
            </a:r>
            <a:br>
              <a:rPr sz="2000"/>
            </a:br>
            <a:br>
              <a:rPr sz="2000"/>
            </a:br>
            <a:br>
              <a:rPr sz="3200"/>
            </a:b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48" name="Прямая соединительная линия 9"/>
          <p:cNvSpPr/>
          <p:nvPr/>
        </p:nvSpPr>
        <p:spPr>
          <a:xfrm>
            <a:off x="360000" y="900000"/>
            <a:ext cx="684000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549" name="TextBox 25"/>
          <p:cNvSpPr/>
          <p:nvPr/>
        </p:nvSpPr>
        <p:spPr>
          <a:xfrm>
            <a:off x="360000" y="1154880"/>
            <a:ext cx="819072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СНИИП предлагает молодым работникам социальную поддержку, которая позволяет уверенно смотреть в будущее: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50" name="TextBox 26"/>
          <p:cNvSpPr/>
          <p:nvPr/>
        </p:nvSpPr>
        <p:spPr>
          <a:xfrm>
            <a:off x="1650240" y="2562840"/>
            <a:ext cx="55591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Добровольное медицинское страхование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51" name="TextBox 28"/>
          <p:cNvSpPr/>
          <p:nvPr/>
        </p:nvSpPr>
        <p:spPr>
          <a:xfrm>
            <a:off x="1650240" y="3336480"/>
            <a:ext cx="55591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Материальная помощь в различных жизненных ситуациях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52" name="TextBox 29"/>
          <p:cNvSpPr/>
          <p:nvPr/>
        </p:nvSpPr>
        <p:spPr>
          <a:xfrm>
            <a:off x="1650240" y="4418280"/>
            <a:ext cx="66837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Корпоративные мероприятия: Гонка Героев, спортивные соревнования, КВИЗы, </a:t>
            </a:r>
            <a:r>
              <a:rPr b="0" lang="en-US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AtomSkills</a:t>
            </a: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 и другие.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53" name="TextBox 30"/>
          <p:cNvSpPr/>
          <p:nvPr/>
        </p:nvSpPr>
        <p:spPr>
          <a:xfrm>
            <a:off x="1650240" y="5499720"/>
            <a:ext cx="668376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Возможность реализовать собственные проекты и идеи при поддержке Совета молодежи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554" name="Рисунок 13" descr=""/>
          <p:cNvPicPr/>
          <p:nvPr/>
        </p:nvPicPr>
        <p:blipFill>
          <a:blip r:embed="rId1"/>
          <a:stretch/>
        </p:blipFill>
        <p:spPr>
          <a:xfrm>
            <a:off x="540000" y="2340000"/>
            <a:ext cx="718200" cy="71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5" name="Рисунок 15" descr=""/>
          <p:cNvPicPr/>
          <p:nvPr/>
        </p:nvPicPr>
        <p:blipFill>
          <a:blip r:embed="rId2"/>
          <a:stretch/>
        </p:blipFill>
        <p:spPr>
          <a:xfrm>
            <a:off x="540000" y="3324600"/>
            <a:ext cx="718200" cy="71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6" name="Рисунок 17" descr=""/>
          <p:cNvPicPr/>
          <p:nvPr/>
        </p:nvPicPr>
        <p:blipFill>
          <a:blip r:embed="rId3"/>
          <a:stretch/>
        </p:blipFill>
        <p:spPr>
          <a:xfrm>
            <a:off x="540000" y="5466960"/>
            <a:ext cx="718200" cy="718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7" name="Рисунок 19" descr=""/>
          <p:cNvPicPr/>
          <p:nvPr/>
        </p:nvPicPr>
        <p:blipFill>
          <a:blip r:embed="rId4"/>
          <a:stretch/>
        </p:blipFill>
        <p:spPr>
          <a:xfrm>
            <a:off x="540000" y="4418280"/>
            <a:ext cx="718200" cy="718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505080" y="387360"/>
            <a:ext cx="7049880" cy="32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rgbClr val="2a6099"/>
                </a:solidFill>
                <a:effectLst/>
                <a:uFillTx/>
                <a:latin typeface="Arial"/>
                <a:ea typeface="Arial"/>
              </a:rPr>
              <a:t>Наставничество </a:t>
            </a:r>
            <a:br>
              <a:rPr sz="2000"/>
            </a:br>
            <a:br>
              <a:rPr sz="2000"/>
            </a:br>
            <a:br>
              <a:rPr sz="3200"/>
            </a:b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59" name="Прямая соединительная линия 10"/>
          <p:cNvSpPr/>
          <p:nvPr/>
        </p:nvSpPr>
        <p:spPr>
          <a:xfrm>
            <a:off x="360000" y="900000"/>
            <a:ext cx="684000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560" name="TextBox 31"/>
          <p:cNvSpPr/>
          <p:nvPr/>
        </p:nvSpPr>
        <p:spPr>
          <a:xfrm>
            <a:off x="360000" y="1440000"/>
            <a:ext cx="81907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Каждый выпускник, трудоустроенный после окончания ВУЗа, прикрепляется к наставнику, который: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61" name="TextBox 32"/>
          <p:cNvSpPr/>
          <p:nvPr/>
        </p:nvSpPr>
        <p:spPr>
          <a:xfrm>
            <a:off x="1183680" y="2867760"/>
            <a:ext cx="704160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Познакомит с корпоративной культурой и коллегами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62" name="TextBox 33"/>
          <p:cNvSpPr/>
          <p:nvPr/>
        </p:nvSpPr>
        <p:spPr>
          <a:xfrm>
            <a:off x="1183680" y="3641400"/>
            <a:ext cx="5559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Научит применять знания на практике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63" name="TextBox 34"/>
          <p:cNvSpPr/>
          <p:nvPr/>
        </p:nvSpPr>
        <p:spPr>
          <a:xfrm>
            <a:off x="1183680" y="4415040"/>
            <a:ext cx="66837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Поделится многолетним опытом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64" name="TextBox 35"/>
          <p:cNvSpPr/>
          <p:nvPr/>
        </p:nvSpPr>
        <p:spPr>
          <a:xfrm>
            <a:off x="1183680" y="5190480"/>
            <a:ext cx="668376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Поможет адаптироваться в первые рабочие месяцы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65" name="TextBox 36"/>
          <p:cNvSpPr/>
          <p:nvPr/>
        </p:nvSpPr>
        <p:spPr>
          <a:xfrm>
            <a:off x="540000" y="2700000"/>
            <a:ext cx="4615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1" lang="en-US" sz="4000" strike="noStrike" u="none">
                <a:solidFill>
                  <a:schemeClr val="accent1"/>
                </a:solidFill>
                <a:effectLst/>
                <a:uFillTx/>
                <a:latin typeface="Rosatom"/>
                <a:ea typeface="Rosatom"/>
              </a:rPr>
              <a:t>1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66" name="TextBox 37"/>
          <p:cNvSpPr/>
          <p:nvPr/>
        </p:nvSpPr>
        <p:spPr>
          <a:xfrm>
            <a:off x="540000" y="3487680"/>
            <a:ext cx="4615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1" lang="ru-RU" sz="4000" strike="noStrike" u="none">
                <a:solidFill>
                  <a:schemeClr val="accent1"/>
                </a:solidFill>
                <a:effectLst/>
                <a:uFillTx/>
                <a:latin typeface="Rosatom"/>
                <a:ea typeface="Rosatom"/>
              </a:rPr>
              <a:t>2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67" name="TextBox 38"/>
          <p:cNvSpPr/>
          <p:nvPr/>
        </p:nvSpPr>
        <p:spPr>
          <a:xfrm>
            <a:off x="540000" y="4261320"/>
            <a:ext cx="4615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1" lang="ru-RU" sz="4000" strike="noStrike" u="none">
                <a:solidFill>
                  <a:schemeClr val="accent1"/>
                </a:solidFill>
                <a:effectLst/>
                <a:uFillTx/>
                <a:latin typeface="Rosatom"/>
                <a:ea typeface="Rosatom"/>
              </a:rPr>
              <a:t>3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68" name="TextBox 39"/>
          <p:cNvSpPr/>
          <p:nvPr/>
        </p:nvSpPr>
        <p:spPr>
          <a:xfrm>
            <a:off x="540000" y="5036760"/>
            <a:ext cx="4615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1" lang="ru-RU" sz="4000" strike="noStrike" u="none">
                <a:solidFill>
                  <a:schemeClr val="accent1"/>
                </a:solidFill>
                <a:effectLst/>
                <a:uFillTx/>
                <a:latin typeface="Rosatom"/>
                <a:ea typeface="Rosatom"/>
              </a:rPr>
              <a:t>4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505080" y="387360"/>
            <a:ext cx="7049880" cy="32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rgbClr val="2a6099"/>
                </a:solidFill>
                <a:effectLst/>
                <a:uFillTx/>
                <a:latin typeface="Arial"/>
                <a:ea typeface="Arial"/>
              </a:rPr>
              <a:t>Путь студента научного блока</a:t>
            </a:r>
            <a:br>
              <a:rPr sz="2000"/>
            </a:br>
            <a:br>
              <a:rPr sz="2000"/>
            </a:br>
            <a:br>
              <a:rPr sz="3200"/>
            </a:b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70" name="Прямая соединительная линия 12"/>
          <p:cNvSpPr/>
          <p:nvPr/>
        </p:nvSpPr>
        <p:spPr>
          <a:xfrm>
            <a:off x="360000" y="900000"/>
            <a:ext cx="684000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571" name=""/>
          <p:cNvSpPr/>
          <p:nvPr/>
        </p:nvSpPr>
        <p:spPr>
          <a:xfrm>
            <a:off x="551880" y="4674240"/>
            <a:ext cx="7015320" cy="10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72" name="Google Shape;9207;p76"/>
          <p:cNvSpPr/>
          <p:nvPr/>
        </p:nvSpPr>
        <p:spPr>
          <a:xfrm>
            <a:off x="451440" y="1737720"/>
            <a:ext cx="456120" cy="434160"/>
          </a:xfrm>
          <a:custGeom>
            <a:avLst/>
            <a:gdLst>
              <a:gd name="textAreaLeft" fmla="*/ 0 w 456120"/>
              <a:gd name="textAreaRight" fmla="*/ 458280 w 456120"/>
              <a:gd name="textAreaTop" fmla="*/ 0 h 434160"/>
              <a:gd name="textAreaBottom" fmla="*/ 436320 h 434160"/>
            </a:gdLst>
            <a:ahLst/>
            <a:cxnLst/>
            <a:rect l="textAreaLeft" t="textAreaTop" r="textAreaRight" b="textAreaBottom"/>
            <a:pathLst>
              <a:path w="11943" h="9734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2a60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573" name=""/>
          <p:cNvSpPr/>
          <p:nvPr/>
        </p:nvSpPr>
        <p:spPr>
          <a:xfrm>
            <a:off x="1022760" y="1620000"/>
            <a:ext cx="506232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rPr>
              <a:t>Практика на предприятии начиная с 2-3 курса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grpSp>
        <p:nvGrpSpPr>
          <p:cNvPr id="574" name="Google Shape;9208;p 1"/>
          <p:cNvGrpSpPr/>
          <p:nvPr/>
        </p:nvGrpSpPr>
        <p:grpSpPr>
          <a:xfrm>
            <a:off x="867600" y="2420640"/>
            <a:ext cx="550800" cy="441360"/>
            <a:chOff x="867600" y="2420640"/>
            <a:chExt cx="550800" cy="441360"/>
          </a:xfrm>
        </p:grpSpPr>
        <p:sp>
          <p:nvSpPr>
            <p:cNvPr id="575" name="Google Shape;9209;p 2"/>
            <p:cNvSpPr/>
            <p:nvPr/>
          </p:nvSpPr>
          <p:spPr>
            <a:xfrm>
              <a:off x="952200" y="2715840"/>
              <a:ext cx="89280" cy="86760"/>
            </a:xfrm>
            <a:custGeom>
              <a:avLst/>
              <a:gdLst>
                <a:gd name="textAreaLeft" fmla="*/ 0 w 89280"/>
                <a:gd name="textAreaRight" fmla="*/ 91440 w 89280"/>
                <a:gd name="textAreaTop" fmla="*/ 0 h 86760"/>
                <a:gd name="textAreaBottom" fmla="*/ 88920 h 86760"/>
              </a:gdLst>
              <a:ahLst/>
              <a:cxnLst/>
              <a:rect l="textAreaLeft" t="textAreaTop" r="textAreaRight" b="textAreaBottom"/>
              <a:pathLst>
                <a:path w="2145" h="2099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920" bIns="439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  <p:sp>
          <p:nvSpPr>
            <p:cNvPr id="576" name="Google Shape;9210;p 2"/>
            <p:cNvSpPr/>
            <p:nvPr/>
          </p:nvSpPr>
          <p:spPr>
            <a:xfrm>
              <a:off x="1218600" y="2715840"/>
              <a:ext cx="89280" cy="86760"/>
            </a:xfrm>
            <a:custGeom>
              <a:avLst/>
              <a:gdLst>
                <a:gd name="textAreaLeft" fmla="*/ 0 w 89280"/>
                <a:gd name="textAreaRight" fmla="*/ 91440 w 89280"/>
                <a:gd name="textAreaTop" fmla="*/ 0 h 86760"/>
                <a:gd name="textAreaBottom" fmla="*/ 88920 h 86760"/>
              </a:gdLst>
              <a:ahLst/>
              <a:cxnLst/>
              <a:rect l="textAreaLeft" t="textAreaTop" r="textAreaRight" b="textAreaBottom"/>
              <a:pathLst>
                <a:path w="2144" h="2099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920" bIns="4392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  <p:sp>
          <p:nvSpPr>
            <p:cNvPr id="577" name="Google Shape;9211;p 2"/>
            <p:cNvSpPr/>
            <p:nvPr/>
          </p:nvSpPr>
          <p:spPr>
            <a:xfrm>
              <a:off x="867600" y="2420640"/>
              <a:ext cx="550800" cy="441360"/>
            </a:xfrm>
            <a:custGeom>
              <a:avLst/>
              <a:gdLst>
                <a:gd name="textAreaLeft" fmla="*/ 0 w 550800"/>
                <a:gd name="textAreaRight" fmla="*/ 552960 w 550800"/>
                <a:gd name="textAreaTop" fmla="*/ 0 h 441360"/>
                <a:gd name="textAreaBottom" fmla="*/ 443520 h 441360"/>
              </a:gdLst>
              <a:ahLst/>
              <a:cxnLst/>
              <a:rect l="textAreaLeft" t="textAreaTop" r="textAreaRight" b="textAreaBottom"/>
              <a:pathLst>
                <a:path w="12563" h="10181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</p:grpSp>
      <p:sp>
        <p:nvSpPr>
          <p:cNvPr id="578" name=""/>
          <p:cNvSpPr/>
          <p:nvPr/>
        </p:nvSpPr>
        <p:spPr>
          <a:xfrm>
            <a:off x="1605240" y="2301120"/>
            <a:ext cx="614592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rPr>
              <a:t>Приём на работу в должности Техника с возможностью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rPr>
              <a:t>совмещения с учёбой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grpSp>
        <p:nvGrpSpPr>
          <p:cNvPr id="579" name="Google Shape;9259;p76"/>
          <p:cNvGrpSpPr/>
          <p:nvPr/>
        </p:nvGrpSpPr>
        <p:grpSpPr>
          <a:xfrm>
            <a:off x="1224720" y="3177720"/>
            <a:ext cx="582840" cy="645480"/>
            <a:chOff x="1224720" y="3177720"/>
            <a:chExt cx="582840" cy="645480"/>
          </a:xfrm>
        </p:grpSpPr>
        <p:sp>
          <p:nvSpPr>
            <p:cNvPr id="580" name="Google Shape;9260;p 1"/>
            <p:cNvSpPr/>
            <p:nvPr/>
          </p:nvSpPr>
          <p:spPr>
            <a:xfrm>
              <a:off x="1224720" y="3177720"/>
              <a:ext cx="582840" cy="341640"/>
            </a:xfrm>
            <a:custGeom>
              <a:avLst/>
              <a:gdLst>
                <a:gd name="textAreaLeft" fmla="*/ 0 w 582840"/>
                <a:gd name="textAreaRight" fmla="*/ 585000 w 582840"/>
                <a:gd name="textAreaTop" fmla="*/ 0 h 341640"/>
                <a:gd name="textAreaBottom" fmla="*/ 343800 h 341640"/>
              </a:gdLst>
              <a:ahLst/>
              <a:cxnLst/>
              <a:rect l="textAreaLeft" t="textAreaTop" r="textAreaRight" b="textAreaBottom"/>
              <a:pathLst>
                <a:path w="11086" h="5895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  <p:sp>
          <p:nvSpPr>
            <p:cNvPr id="581" name="Google Shape;9261;p 1"/>
            <p:cNvSpPr/>
            <p:nvPr/>
          </p:nvSpPr>
          <p:spPr>
            <a:xfrm>
              <a:off x="1224720" y="3360960"/>
              <a:ext cx="582840" cy="462240"/>
            </a:xfrm>
            <a:custGeom>
              <a:avLst/>
              <a:gdLst>
                <a:gd name="textAreaLeft" fmla="*/ 0 w 582840"/>
                <a:gd name="textAreaRight" fmla="*/ 585000 w 582840"/>
                <a:gd name="textAreaTop" fmla="*/ 0 h 462240"/>
                <a:gd name="textAreaBottom" fmla="*/ 464400 h 462240"/>
              </a:gdLst>
              <a:ahLst/>
              <a:cxnLst/>
              <a:rect l="textAreaLeft" t="textAreaTop" r="textAreaRight" b="textAreaBottom"/>
              <a:pathLst>
                <a:path w="11086" h="7942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  <p:sp>
          <p:nvSpPr>
            <p:cNvPr id="582" name="Google Shape;9262;p 1"/>
            <p:cNvSpPr/>
            <p:nvPr/>
          </p:nvSpPr>
          <p:spPr>
            <a:xfrm>
              <a:off x="1351440" y="3314160"/>
              <a:ext cx="325440" cy="254520"/>
            </a:xfrm>
            <a:custGeom>
              <a:avLst/>
              <a:gdLst>
                <a:gd name="textAreaLeft" fmla="*/ 0 w 325440"/>
                <a:gd name="textAreaRight" fmla="*/ 327600 w 325440"/>
                <a:gd name="textAreaTop" fmla="*/ 0 h 254520"/>
                <a:gd name="textAreaBottom" fmla="*/ 256680 h 254520"/>
              </a:gdLst>
              <a:ahLst/>
              <a:cxnLst/>
              <a:rect l="textAreaLeft" t="textAreaTop" r="textAreaRight" b="textAreaBottom"/>
              <a:pathLst>
                <a:path w="6240" h="4418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</p:grpSp>
      <p:sp>
        <p:nvSpPr>
          <p:cNvPr id="583" name=""/>
          <p:cNvSpPr/>
          <p:nvPr/>
        </p:nvSpPr>
        <p:spPr>
          <a:xfrm>
            <a:off x="2022480" y="3191400"/>
            <a:ext cx="6085080" cy="3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rPr>
              <a:t>Получение диплома и перевод на должность инженера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grpSp>
        <p:nvGrpSpPr>
          <p:cNvPr id="584" name="Google Shape;9078;p76"/>
          <p:cNvGrpSpPr/>
          <p:nvPr/>
        </p:nvGrpSpPr>
        <p:grpSpPr>
          <a:xfrm>
            <a:off x="1482840" y="4010760"/>
            <a:ext cx="504720" cy="602640"/>
            <a:chOff x="1482840" y="4010760"/>
            <a:chExt cx="504720" cy="602640"/>
          </a:xfrm>
        </p:grpSpPr>
        <p:sp>
          <p:nvSpPr>
            <p:cNvPr id="585" name="Google Shape;9079;p 1"/>
            <p:cNvSpPr/>
            <p:nvPr/>
          </p:nvSpPr>
          <p:spPr>
            <a:xfrm>
              <a:off x="1482840" y="4010760"/>
              <a:ext cx="504720" cy="602640"/>
            </a:xfrm>
            <a:custGeom>
              <a:avLst/>
              <a:gdLst>
                <a:gd name="textAreaLeft" fmla="*/ 0 w 504720"/>
                <a:gd name="textAreaRight" fmla="*/ 506880 w 504720"/>
                <a:gd name="textAreaTop" fmla="*/ 0 h 602640"/>
                <a:gd name="textAreaBottom" fmla="*/ 604800 h 602640"/>
              </a:gdLst>
              <a:ahLst/>
              <a:cxnLst/>
              <a:rect l="textAreaLeft" t="textAreaTop" r="textAreaRight" b="textAreaBottom"/>
              <a:pathLst>
                <a:path w="8776" h="11408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  <p:sp>
          <p:nvSpPr>
            <p:cNvPr id="586" name="Google Shape;9080;p 1"/>
            <p:cNvSpPr/>
            <p:nvPr/>
          </p:nvSpPr>
          <p:spPr>
            <a:xfrm>
              <a:off x="1686240" y="4119480"/>
              <a:ext cx="60480" cy="55800"/>
            </a:xfrm>
            <a:custGeom>
              <a:avLst/>
              <a:gdLst>
                <a:gd name="textAreaLeft" fmla="*/ 0 w 60480"/>
                <a:gd name="textAreaRight" fmla="*/ 62640 w 60480"/>
                <a:gd name="textAreaTop" fmla="*/ 0 h 55800"/>
                <a:gd name="textAreaBottom" fmla="*/ 57960 h 55800"/>
              </a:gdLst>
              <a:ahLst/>
              <a:cxnLst/>
              <a:rect l="textAreaLeft" t="textAreaTop" r="textAreaRight" b="textAreaBottom"/>
              <a:pathLst>
                <a:path w="1156" h="1167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  <p:sp>
          <p:nvSpPr>
            <p:cNvPr id="587" name="Google Shape;9081;p 1"/>
            <p:cNvSpPr/>
            <p:nvPr/>
          </p:nvSpPr>
          <p:spPr>
            <a:xfrm>
              <a:off x="1653120" y="4448160"/>
              <a:ext cx="61560" cy="55440"/>
            </a:xfrm>
            <a:custGeom>
              <a:avLst/>
              <a:gdLst>
                <a:gd name="textAreaLeft" fmla="*/ 0 w 61560"/>
                <a:gd name="textAreaRight" fmla="*/ 63720 w 61560"/>
                <a:gd name="textAreaTop" fmla="*/ 0 h 55440"/>
                <a:gd name="textAreaBottom" fmla="*/ 57600 h 55440"/>
              </a:gdLst>
              <a:ahLst/>
              <a:cxnLst/>
              <a:rect l="textAreaLeft" t="textAreaTop" r="textAreaRight" b="textAreaBottom"/>
              <a:pathLst>
                <a:path w="1167" h="1156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00" bIns="126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</p:grpSp>
      <p:sp>
        <p:nvSpPr>
          <p:cNvPr id="588" name=""/>
          <p:cNvSpPr/>
          <p:nvPr/>
        </p:nvSpPr>
        <p:spPr>
          <a:xfrm>
            <a:off x="2141640" y="4010760"/>
            <a:ext cx="6136920" cy="59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rPr>
              <a:t>В течении 1-го года работы проходит оценка работы по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rPr>
              <a:t>итогам которой формируется план развития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grpSp>
        <p:nvGrpSpPr>
          <p:cNvPr id="589" name="Google Shape;9141;p76"/>
          <p:cNvGrpSpPr/>
          <p:nvPr/>
        </p:nvGrpSpPr>
        <p:grpSpPr>
          <a:xfrm>
            <a:off x="1864440" y="4977720"/>
            <a:ext cx="483120" cy="556200"/>
            <a:chOff x="1864440" y="4977720"/>
            <a:chExt cx="483120" cy="556200"/>
          </a:xfrm>
        </p:grpSpPr>
        <p:sp>
          <p:nvSpPr>
            <p:cNvPr id="590" name="Google Shape;9142;p 1"/>
            <p:cNvSpPr/>
            <p:nvPr/>
          </p:nvSpPr>
          <p:spPr>
            <a:xfrm>
              <a:off x="1983600" y="5230080"/>
              <a:ext cx="245880" cy="245880"/>
            </a:xfrm>
            <a:custGeom>
              <a:avLst/>
              <a:gdLst>
                <a:gd name="textAreaLeft" fmla="*/ 0 w 245880"/>
                <a:gd name="textAreaRight" fmla="*/ 248040 w 245880"/>
                <a:gd name="textAreaTop" fmla="*/ 0 h 245880"/>
                <a:gd name="textAreaBottom" fmla="*/ 248040 h 245880"/>
              </a:gdLst>
              <a:ahLst/>
              <a:cxnLst/>
              <a:rect l="textAreaLeft" t="textAreaTop" r="textAreaRight" b="textAreaBottom"/>
              <a:pathLst>
                <a:path w="5239" h="5239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  <p:sp>
          <p:nvSpPr>
            <p:cNvPr id="591" name="Google Shape;9143;p 1"/>
            <p:cNvSpPr/>
            <p:nvPr/>
          </p:nvSpPr>
          <p:spPr>
            <a:xfrm>
              <a:off x="1864440" y="4977720"/>
              <a:ext cx="483120" cy="556200"/>
            </a:xfrm>
            <a:custGeom>
              <a:avLst/>
              <a:gdLst>
                <a:gd name="textAreaLeft" fmla="*/ 0 w 483120"/>
                <a:gd name="textAreaRight" fmla="*/ 485280 w 483120"/>
                <a:gd name="textAreaTop" fmla="*/ 0 h 556200"/>
                <a:gd name="textAreaBottom" fmla="*/ 558360 h 556200"/>
              </a:gdLst>
              <a:ahLst/>
              <a:cxnLst/>
              <a:rect l="textAreaLeft" t="textAreaTop" r="textAreaRight" b="textAreaBottom"/>
              <a:pathLst>
                <a:path w="10193" h="11705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  <p:sp>
          <p:nvSpPr>
            <p:cNvPr id="592" name="Google Shape;9144;p 1"/>
            <p:cNvSpPr/>
            <p:nvPr/>
          </p:nvSpPr>
          <p:spPr>
            <a:xfrm>
              <a:off x="2026080" y="5274000"/>
              <a:ext cx="157680" cy="149760"/>
            </a:xfrm>
            <a:custGeom>
              <a:avLst/>
              <a:gdLst>
                <a:gd name="textAreaLeft" fmla="*/ 0 w 157680"/>
                <a:gd name="textAreaRight" fmla="*/ 159840 w 157680"/>
                <a:gd name="textAreaTop" fmla="*/ 0 h 149760"/>
                <a:gd name="textAreaBottom" fmla="*/ 151920 h 149760"/>
              </a:gdLst>
              <a:ahLst/>
              <a:cxnLst/>
              <a:rect l="textAreaLeft" t="textAreaTop" r="textAreaRight" b="textAreaBottom"/>
              <a:pathLst>
                <a:path w="3418" h="324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endParaRPr>
            </a:p>
          </p:txBody>
        </p:sp>
      </p:grpSp>
      <p:sp>
        <p:nvSpPr>
          <p:cNvPr id="593" name=""/>
          <p:cNvSpPr/>
          <p:nvPr/>
        </p:nvSpPr>
        <p:spPr>
          <a:xfrm>
            <a:off x="2487600" y="4844520"/>
            <a:ext cx="5891400" cy="85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XO Oriel"/>
                <a:ea typeface="DejaVu Sans"/>
              </a:rPr>
              <a:t>В ходе реализации плана развития с шагом в год-два проходят повышения в должности. Через ~5-6 лет можно получить собственную лабораторию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505080" y="387360"/>
            <a:ext cx="7049880" cy="32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rgbClr val="2a6099"/>
                </a:solidFill>
                <a:effectLst/>
                <a:uFillTx/>
                <a:latin typeface="Arial"/>
                <a:ea typeface="Arial"/>
              </a:rPr>
              <a:t>Общественная жизнь</a:t>
            </a:r>
            <a:br>
              <a:rPr sz="2000"/>
            </a:br>
            <a:br>
              <a:rPr sz="2000"/>
            </a:br>
            <a:br>
              <a:rPr sz="3200"/>
            </a:br>
            <a:endParaRPr b="0" lang="ru-RU" sz="3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95" name="Прямая соединительная линия 13"/>
          <p:cNvSpPr/>
          <p:nvPr/>
        </p:nvSpPr>
        <p:spPr>
          <a:xfrm>
            <a:off x="360000" y="900000"/>
            <a:ext cx="684000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  <a:ea typeface="DejaVu Sans"/>
            </a:endParaRPr>
          </a:p>
        </p:txBody>
      </p:sp>
      <p:sp>
        <p:nvSpPr>
          <p:cNvPr id="596" name="TextBox 69"/>
          <p:cNvSpPr/>
          <p:nvPr/>
        </p:nvSpPr>
        <p:spPr>
          <a:xfrm>
            <a:off x="356760" y="1191600"/>
            <a:ext cx="88362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Помимо работы, работники СНИИПа участвуют в корпоративных мероприятиях: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97" name="TextBox 49"/>
          <p:cNvSpPr/>
          <p:nvPr/>
        </p:nvSpPr>
        <p:spPr>
          <a:xfrm>
            <a:off x="448200" y="2340000"/>
            <a:ext cx="37699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Rosatom"/>
                <a:ea typeface="Rosatom"/>
              </a:rPr>
              <a:t>Преемственность поколений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98" name="TextBox 50"/>
          <p:cNvSpPr/>
          <p:nvPr/>
        </p:nvSpPr>
        <p:spPr>
          <a:xfrm>
            <a:off x="436320" y="2773080"/>
            <a:ext cx="4062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1151640">
              <a:lnSpc>
                <a:spcPct val="100000"/>
              </a:lnSpc>
              <a:buClr>
                <a:srgbClr val="262626"/>
              </a:buClr>
              <a:buFont typeface="Rosatom"/>
              <a:buChar char="⁻"/>
            </a:pP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Встречи с ветеранами атомной отрасли и ВОВ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85840" indent="-285840" defTabSz="1151640">
              <a:lnSpc>
                <a:spcPct val="100000"/>
              </a:lnSpc>
              <a:buClr>
                <a:srgbClr val="262626"/>
              </a:buClr>
              <a:buFont typeface="Rosatom"/>
              <a:buChar char="⁻"/>
            </a:pP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Чествование ликвидаторов аварии на ЧАЭС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599" name="TextBox 51"/>
          <p:cNvSpPr/>
          <p:nvPr/>
        </p:nvSpPr>
        <p:spPr>
          <a:xfrm>
            <a:off x="340920" y="4320000"/>
            <a:ext cx="45147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Rosatom"/>
                <a:ea typeface="Rosatom"/>
              </a:rPr>
              <a:t>Волонтерство и социальная ответственность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00" name="TextBox 52"/>
          <p:cNvSpPr/>
          <p:nvPr/>
        </p:nvSpPr>
        <p:spPr>
          <a:xfrm>
            <a:off x="356760" y="5019480"/>
            <a:ext cx="40622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1151640">
              <a:lnSpc>
                <a:spcPct val="100000"/>
              </a:lnSpc>
              <a:buClr>
                <a:srgbClr val="262626"/>
              </a:buClr>
              <a:buFont typeface="Rosatom"/>
              <a:buChar char="⁻"/>
            </a:pP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Донорство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85840" indent="-285840" defTabSz="1151640">
              <a:lnSpc>
                <a:spcPct val="100000"/>
              </a:lnSpc>
              <a:buClr>
                <a:srgbClr val="262626"/>
              </a:buClr>
              <a:buFont typeface="Rosatom"/>
              <a:buChar char="⁻"/>
            </a:pP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Помощь приютам для животных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85840" indent="-285840" defTabSz="1151640">
              <a:lnSpc>
                <a:spcPct val="100000"/>
              </a:lnSpc>
              <a:buClr>
                <a:srgbClr val="262626"/>
              </a:buClr>
              <a:buFont typeface="Rosatom"/>
              <a:buChar char="⁻"/>
            </a:pP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Забота об экологии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01" name="TextBox 53"/>
          <p:cNvSpPr/>
          <p:nvPr/>
        </p:nvSpPr>
        <p:spPr>
          <a:xfrm>
            <a:off x="4870080" y="2340000"/>
            <a:ext cx="37699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Rosatom"/>
                <a:ea typeface="Rosatom"/>
              </a:rPr>
              <a:t>Спорт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02" name="TextBox 54"/>
          <p:cNvSpPr/>
          <p:nvPr/>
        </p:nvSpPr>
        <p:spPr>
          <a:xfrm>
            <a:off x="4855680" y="2759040"/>
            <a:ext cx="4144320" cy="20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1151640">
              <a:lnSpc>
                <a:spcPct val="100000"/>
              </a:lnSpc>
              <a:buClr>
                <a:srgbClr val="262626"/>
              </a:buClr>
              <a:buFont typeface="Rosatom"/>
              <a:buChar char="⁻"/>
            </a:pP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Корпоративная скидка на спортзал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85840" indent="-285840" defTabSz="1151640">
              <a:lnSpc>
                <a:spcPct val="100000"/>
              </a:lnSpc>
              <a:buClr>
                <a:srgbClr val="262626"/>
              </a:buClr>
              <a:buFont typeface="Rosatom"/>
              <a:buChar char="⁻"/>
            </a:pP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Команды по футболу, волейболу и баскетболу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85840" indent="-285840" defTabSz="1151640">
              <a:lnSpc>
                <a:spcPct val="100000"/>
              </a:lnSpc>
              <a:buClr>
                <a:srgbClr val="262626"/>
              </a:buClr>
              <a:buFont typeface="Rosatom"/>
              <a:buChar char="⁻"/>
            </a:pP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Участие в спортивных соревнованиях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115164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03" name="TextBox 55"/>
          <p:cNvSpPr/>
          <p:nvPr/>
        </p:nvSpPr>
        <p:spPr>
          <a:xfrm>
            <a:off x="4860000" y="4465440"/>
            <a:ext cx="37699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0" lang="ru-RU" sz="20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Rosatom"/>
                <a:ea typeface="Rosatom"/>
              </a:rPr>
              <a:t>Развитие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04" name="TextBox 56"/>
          <p:cNvSpPr/>
          <p:nvPr/>
        </p:nvSpPr>
        <p:spPr>
          <a:xfrm>
            <a:off x="4855680" y="5019480"/>
            <a:ext cx="414432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1151640">
              <a:lnSpc>
                <a:spcPct val="100000"/>
              </a:lnSpc>
              <a:buClr>
                <a:srgbClr val="262626"/>
              </a:buClr>
              <a:buFont typeface="Rosatom"/>
              <a:buChar char="⁻"/>
            </a:pP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Сотни курсов и тренингов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85840" indent="-285840" defTabSz="1151640">
              <a:lnSpc>
                <a:spcPct val="100000"/>
              </a:lnSpc>
              <a:buClr>
                <a:srgbClr val="262626"/>
              </a:buClr>
              <a:buFont typeface="Rosatom"/>
              <a:buChar char="⁻"/>
            </a:pP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Программы развития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85840" indent="-285840" defTabSz="1151640">
              <a:lnSpc>
                <a:spcPct val="100000"/>
              </a:lnSpc>
              <a:buClr>
                <a:srgbClr val="262626"/>
              </a:buClr>
              <a:buFont typeface="Rosatom"/>
              <a:buChar char="⁻"/>
            </a:pPr>
            <a:r>
              <a:rPr b="0" lang="ru-RU" sz="18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Управленческий кадровый резерв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601920" y="415800"/>
            <a:ext cx="5745240" cy="29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trike="noStrike" u="none">
                <a:solidFill>
                  <a:srgbClr val="333333"/>
                </a:solidFill>
                <a:effectLst/>
                <a:uFillTx/>
                <a:latin typeface="Rosatom"/>
                <a:ea typeface="Rosatom"/>
              </a:rPr>
              <a:t>Контакты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06" name="TextBox 4"/>
          <p:cNvSpPr/>
          <p:nvPr/>
        </p:nvSpPr>
        <p:spPr>
          <a:xfrm>
            <a:off x="519120" y="3894480"/>
            <a:ext cx="773964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По вопросам целевого обучения и практики </a:t>
            </a: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можно обратиться к Толстову Алексею Евгеньевичу </a:t>
            </a:r>
            <a:r>
              <a:rPr b="0" lang="en-US" sz="2000" strike="noStrike" u="sng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  <a:hlinkClick r:id="rId1"/>
              </a:rPr>
              <a:t>AETolstov@sniip.ru</a:t>
            </a: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, 8-499-968-60-60, доб. 13-53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607" name="TextBox 5"/>
          <p:cNvSpPr/>
          <p:nvPr/>
        </p:nvSpPr>
        <p:spPr>
          <a:xfrm>
            <a:off x="519120" y="5453640"/>
            <a:ext cx="773964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151640">
              <a:lnSpc>
                <a:spcPct val="100000"/>
              </a:lnSpc>
            </a:pPr>
            <a:r>
              <a:rPr b="1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Официальный сайт АО «СНИИП»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1151640">
              <a:lnSpc>
                <a:spcPct val="100000"/>
              </a:lnSpc>
            </a:pPr>
            <a:r>
              <a:rPr b="0" lang="en-US" sz="2000" strike="noStrike" u="sng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  <a:hlinkClick r:id="rId2"/>
              </a:rPr>
              <a:t>www.sniip.ru</a:t>
            </a:r>
            <a:r>
              <a:rPr b="0" lang="ru-RU" sz="2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Rosatom"/>
                <a:ea typeface="Rosatom"/>
              </a:rPr>
              <a:t>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608" name="Рисунок 2" descr=""/>
          <p:cNvPicPr/>
          <p:nvPr/>
        </p:nvPicPr>
        <p:blipFill>
          <a:blip r:embed="rId3"/>
          <a:srcRect l="0" t="32158" r="0" b="32189"/>
          <a:stretch/>
        </p:blipFill>
        <p:spPr>
          <a:xfrm>
            <a:off x="-15120" y="1181160"/>
            <a:ext cx="9157320" cy="2531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9" name="Google Shape;287;p28" descr=""/>
          <p:cNvPicPr/>
          <p:nvPr/>
        </p:nvPicPr>
        <p:blipFill>
          <a:blip r:embed="rId4"/>
          <a:stretch/>
        </p:blipFill>
        <p:spPr>
          <a:xfrm>
            <a:off x="7601040" y="360000"/>
            <a:ext cx="1275840" cy="590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543</TotalTime>
  <Application>Редактор_презентаций/3.6.0.0$Linux_X86_64 LibreOffice_project/ac9961a454aebc34727d872f7ab462801de65566</Application>
  <AppVersion>15.0000</AppVersion>
  <Words>2838</Words>
  <Paragraphs>346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2023-05-05T07:31:27Z</dcterms:created>
  <dc:creator/>
  <dc:description/>
  <dc:language>ru-RU</dc:language>
  <cp:lastModifiedBy/>
  <cp:lastPrinted>2026-06-04T16:30:47Z</cp:lastPrinted>
  <dcterms:modified xsi:type="dcterms:W3CDTF">2026-06-04T16:31:17Z</dcterms:modified>
  <cp:revision>46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Экран (4:3)</vt:lpwstr>
  </property>
  <property fmtid="{D5CDD505-2E9C-101B-9397-08002B2CF9AE}" pid="4" name="Slides">
    <vt:i4>29</vt:i4>
  </property>
</Properties>
</file>